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7" r:id="rId2"/>
    <p:sldId id="257" r:id="rId3"/>
    <p:sldId id="268" r:id="rId4"/>
    <p:sldId id="269" r:id="rId5"/>
    <p:sldId id="278" r:id="rId6"/>
    <p:sldId id="270" r:id="rId7"/>
    <p:sldId id="271" r:id="rId8"/>
    <p:sldId id="272" r:id="rId9"/>
    <p:sldId id="279" r:id="rId10"/>
    <p:sldId id="273" r:id="rId11"/>
    <p:sldId id="277" r:id="rId12"/>
    <p:sldId id="28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5D9"/>
    <a:srgbClr val="BF8F00"/>
    <a:srgbClr val="FFF1C9"/>
    <a:srgbClr val="FFE393"/>
    <a:srgbClr val="009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37" autoAdjust="0"/>
    <p:restoredTop sz="90866" autoAdjust="0"/>
  </p:normalViewPr>
  <p:slideViewPr>
    <p:cSldViewPr snapToGrid="0">
      <p:cViewPr varScale="1">
        <p:scale>
          <a:sx n="102" d="100"/>
          <a:sy n="102" d="100"/>
        </p:scale>
        <p:origin x="11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36746-415F-4D2F-B2D8-C6B6834D6D7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0D3AE-C3E8-410F-A10F-FB0221EB0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55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0D3AE-C3E8-410F-A10F-FB0221EB066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487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0D3AE-C3E8-410F-A10F-FB0221EB066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880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0D3AE-C3E8-410F-A10F-FB0221EB066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517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95576-6F78-483B-8BE4-338F666CD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352062-101D-4D62-B6C6-BAFFC8DE7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6D48DC-3DB0-4099-A627-E12E909A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085F0-7000-4735-887F-D50D612EE2F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C84B1E-46C6-4E68-B5DD-358E3B7DC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C7AAF-3666-446C-8E91-DEB26035B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30BE-818B-45CB-883E-EA2E621A6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773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4DC0F-A4B8-4962-ABB5-A7775F864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FB9B49-3361-4732-84A4-AA2605BF5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F6BCD6-44E9-4B21-88CA-7EAFF476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085F0-7000-4735-887F-D50D612EE2F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0F2438-3CEF-47D3-A960-04004BDD3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836953-DB64-4AF4-AF90-92FA67A04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30BE-818B-45CB-883E-EA2E621A6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523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8D76507-922B-40EB-A102-5A1DA92301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2E9778-3F54-45FF-B8D3-0A405714A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E2991A-2234-4AA3-9B58-DABE3E55D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085F0-7000-4735-887F-D50D612EE2F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87B461-0E54-4AC3-897D-4A60CB52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BCF5E7-2D74-4298-8627-847DE32DD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30BE-818B-45CB-883E-EA2E621A6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62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1694D-0D56-45EB-9B7D-F4D1D607C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897FD-53C6-4B81-B124-AEDAF8E35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B518A0-35F5-4651-B570-68B055ABD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085F0-7000-4735-887F-D50D612EE2F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D7FB54-E7BC-44CB-A5AA-9D8B95CDF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57743B-4F56-40D3-89A4-4951E196B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30BE-818B-45CB-883E-EA2E621A6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96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615C9-0936-43CE-A5FD-5E2FF4D4E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4A5A44-0144-4A22-940F-5F6435196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683DF0-3527-421B-B9EE-2D07EEC8A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085F0-7000-4735-887F-D50D612EE2F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E52E11-DC88-46DF-AE56-786A1CC99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4784A7-56A2-4066-95E3-1E6C73916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30BE-818B-45CB-883E-EA2E621A6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896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E26136-7B99-44E2-97CE-7F611CC4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571439-B523-463D-87A2-CD06D220B2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AC9D-7B3C-40A0-8EDF-225D59C6D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085A8E-4F00-4058-97B7-24B6C5B68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085F0-7000-4735-887F-D50D612EE2F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D26108-775A-484F-A455-A81C6552C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5138FC-7ED6-4855-A3AB-1DF2263C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30BE-818B-45CB-883E-EA2E621A6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727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48940-2B16-4F71-8957-22D135D3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352A1F-5369-4771-B75E-35CDF1097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DAC272-50BA-466A-999A-E5D3E4BC9C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BD9CC9-96C8-42A6-9E59-B7781F235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D89E51-9C28-4902-AA8D-DC1E34350B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98728B1-647A-4C26-88F8-13C785C05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085F0-7000-4735-887F-D50D612EE2F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36EF49-4F22-43A5-8715-99936209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CC083CC-CC8A-4ED3-A6A8-B85D05FAF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30BE-818B-45CB-883E-EA2E621A6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706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F67B2-DC58-4739-8FC2-8D4392E90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62CA60-2941-4E11-A41A-9FCD63F26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085F0-7000-4735-887F-D50D612EE2F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5268D7-BE29-4E95-9AC8-6C2248477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38E8E5-09E8-4ED7-93F9-2F5593048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30BE-818B-45CB-883E-EA2E621A6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96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8777FD-FFD3-4405-BF3A-2B2F01C9A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085F0-7000-4735-887F-D50D612EE2F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90F318-6C13-4D10-B016-85453F77C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03FFB2-04DF-490B-B6B5-2035909D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30BE-818B-45CB-883E-EA2E621A6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200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4FF01-9612-4F92-AB83-223AFCB95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06616D-06DF-42CD-9FA1-FCE2B1493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2D06E6-F664-41E3-AE43-04A80D10A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475FC-A4BC-403F-B9A2-4EBF91567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085F0-7000-4735-887F-D50D612EE2F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42495B-357F-4FD6-918B-62A9D64B0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CBB851-3B82-45EF-9268-F5E5D8F2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30BE-818B-45CB-883E-EA2E621A6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567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3779-A2A4-43F4-9426-58C134BA0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E52F14-0B1D-4DD7-8FC8-214A5B240E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FFE26A-80E4-41F9-B088-C9D32B13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3DE0CA-15B7-4173-8711-1E5FAF44D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085F0-7000-4735-887F-D50D612EE2F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734A5B-4A7E-4B72-8BF2-0EAD5D569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310DAC-47D3-4EDC-84BE-862216F4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030BE-818B-45CB-883E-EA2E621A6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059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08537-A757-4FF6-A643-AA20140E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5D92DA-8E5A-41D0-B998-7717E2180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C27027-B7B8-4558-B062-B6DE2D6368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085F0-7000-4735-887F-D50D612EE2FB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898B70-4B3B-4CFB-B3D9-201DBFF21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562FB-959C-43D3-867C-7429B95AD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030BE-818B-45CB-883E-EA2E621A6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50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6.sv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.svg"/><Relationship Id="rId7" Type="http://schemas.openxmlformats.org/officeDocument/2006/relationships/image" Target="../media/image5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5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6.sv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6.sv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6.sv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2D0B8-8DF8-EB24-5391-C46DAB918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стена, коричневый, Прямоугольник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1C49091-A6C8-4996-BBCA-45C4B24E63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43" t="11878" r="1281" b="16086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Бежевый, коричневый, кривая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B06D89E-D1A0-4B09-8B64-1AE6D0F238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00"/>
          <a:stretch>
            <a:fillRect/>
          </a:stretch>
        </p:blipFill>
        <p:spPr>
          <a:xfrm rot="10800000">
            <a:off x="2295918" y="0"/>
            <a:ext cx="9896082" cy="68580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Бежевый, дюна, дизайн, крива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E66CCC0-A30B-44BA-80D6-4537D594C8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1802"/>
          <a:stretch>
            <a:fillRect/>
          </a:stretch>
        </p:blipFill>
        <p:spPr>
          <a:xfrm rot="16200000">
            <a:off x="3400659" y="-1933344"/>
            <a:ext cx="6857999" cy="107246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9B4BB9F-DFC7-4B7C-8029-0C20F80C3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4" t="18863" r="30395" b="22322"/>
          <a:stretch>
            <a:fillRect/>
          </a:stretch>
        </p:blipFill>
        <p:spPr>
          <a:xfrm>
            <a:off x="4329680" y="842782"/>
            <a:ext cx="5481414" cy="542930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DBA3F9F-E263-4F28-8FBC-DBA92BFDC139}"/>
              </a:ext>
            </a:extLst>
          </p:cNvPr>
          <p:cNvSpPr/>
          <p:nvPr/>
        </p:nvSpPr>
        <p:spPr>
          <a:xfrm>
            <a:off x="0" y="-1"/>
            <a:ext cx="39624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A092419-EFFC-4998-8131-CDAF30D442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5636" y="2272028"/>
            <a:ext cx="2757806" cy="5903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528736-1135-4845-BF7A-DA970AAF7278}"/>
              </a:ext>
            </a:extLst>
          </p:cNvPr>
          <p:cNvSpPr txBox="1"/>
          <p:nvPr/>
        </p:nvSpPr>
        <p:spPr>
          <a:xfrm>
            <a:off x="401078" y="2990288"/>
            <a:ext cx="3017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Управление содержанием </a:t>
            </a:r>
          </a:p>
          <a:p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автомобильных дорог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EAA3D8E-1F56-4210-9BFF-5873CF9BF28D}"/>
              </a:ext>
            </a:extLst>
          </p:cNvPr>
          <p:cNvCxnSpPr>
            <a:cxnSpLocks/>
          </p:cNvCxnSpPr>
          <p:nvPr/>
        </p:nvCxnSpPr>
        <p:spPr>
          <a:xfrm>
            <a:off x="505636" y="5134357"/>
            <a:ext cx="275780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788CF62-B2DE-411A-97AD-4C344483190B}"/>
              </a:ext>
            </a:extLst>
          </p:cNvPr>
          <p:cNvSpPr txBox="1"/>
          <p:nvPr/>
        </p:nvSpPr>
        <p:spPr>
          <a:xfrm>
            <a:off x="390918" y="5228723"/>
            <a:ext cx="3203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Программа зарегистрирована </a:t>
            </a:r>
            <a:endParaRPr lang="en-US" sz="16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ru-RU" sz="16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в реестре ПО РФ от 14.12.2023 </a:t>
            </a:r>
          </a:p>
          <a:p>
            <a:r>
              <a:rPr lang="ru-RU" sz="16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№ 20349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9904B15-9A07-48B1-8B3E-B0BDB7543D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5636" y="580922"/>
            <a:ext cx="1658444" cy="26186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007968F-D435-4DF3-9F1F-B00C67B75F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311" y="1763536"/>
            <a:ext cx="1753720" cy="374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7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072B9-2C21-7A79-F1DA-54DF15A8A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19B674-4A02-3C16-2D95-C23FF72BCDE4}"/>
              </a:ext>
            </a:extLst>
          </p:cNvPr>
          <p:cNvSpPr txBox="1"/>
          <p:nvPr/>
        </p:nvSpPr>
        <p:spPr>
          <a:xfrm>
            <a:off x="576808" y="450171"/>
            <a:ext cx="666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kern="0">
                <a:solidFill>
                  <a:srgbClr val="014898"/>
                </a:solidFill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Ценность для каждого участника процесса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37CCDE-F12A-6ED8-CDF0-D075D17A6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2686" y="527411"/>
            <a:ext cx="1659714" cy="355257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7B12332-8C03-8437-E46D-C2BB021CC762}"/>
              </a:ext>
            </a:extLst>
          </p:cNvPr>
          <p:cNvSpPr/>
          <p:nvPr/>
        </p:nvSpPr>
        <p:spPr>
          <a:xfrm>
            <a:off x="692034" y="1559348"/>
            <a:ext cx="3377388" cy="4847802"/>
          </a:xfrm>
          <a:prstGeom prst="roundRect">
            <a:avLst>
              <a:gd name="adj" fmla="val 8420"/>
            </a:avLst>
          </a:prstGeom>
          <a:solidFill>
            <a:srgbClr val="FFF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1C9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5CB9830-386E-ACC1-A98F-002E2C495A7A}"/>
              </a:ext>
            </a:extLst>
          </p:cNvPr>
          <p:cNvSpPr/>
          <p:nvPr/>
        </p:nvSpPr>
        <p:spPr>
          <a:xfrm>
            <a:off x="4448523" y="1559348"/>
            <a:ext cx="3377388" cy="4847802"/>
          </a:xfrm>
          <a:prstGeom prst="roundRect">
            <a:avLst>
              <a:gd name="adj" fmla="val 8420"/>
            </a:avLst>
          </a:prstGeom>
          <a:solidFill>
            <a:srgbClr val="FFF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1C9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140CB83-6561-0B17-999F-3FB6F911721D}"/>
              </a:ext>
            </a:extLst>
          </p:cNvPr>
          <p:cNvSpPr/>
          <p:nvPr/>
        </p:nvSpPr>
        <p:spPr>
          <a:xfrm>
            <a:off x="8205012" y="1559348"/>
            <a:ext cx="3377388" cy="4847802"/>
          </a:xfrm>
          <a:prstGeom prst="roundRect">
            <a:avLst>
              <a:gd name="adj" fmla="val 8420"/>
            </a:avLst>
          </a:prstGeom>
          <a:solidFill>
            <a:srgbClr val="FFF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1C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5C7D6-1578-B0D4-AA15-3FDA8E2C4ED0}"/>
              </a:ext>
            </a:extLst>
          </p:cNvPr>
          <p:cNvSpPr txBox="1"/>
          <p:nvPr/>
        </p:nvSpPr>
        <p:spPr>
          <a:xfrm>
            <a:off x="1776208" y="1958005"/>
            <a:ext cx="2389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kern="0">
                <a:solidFill>
                  <a:srgbClr val="014898"/>
                </a:solidFill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Заказчик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48649D-5F84-F522-59C9-673CD4B01899}"/>
              </a:ext>
            </a:extLst>
          </p:cNvPr>
          <p:cNvSpPr txBox="1"/>
          <p:nvPr/>
        </p:nvSpPr>
        <p:spPr>
          <a:xfrm>
            <a:off x="5537378" y="1976774"/>
            <a:ext cx="2389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kern="0">
                <a:solidFill>
                  <a:srgbClr val="014898"/>
                </a:solidFill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Генподрядчик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35492D-9B92-93B6-18B0-B25D059D1117}"/>
              </a:ext>
            </a:extLst>
          </p:cNvPr>
          <p:cNvSpPr txBox="1"/>
          <p:nvPr/>
        </p:nvSpPr>
        <p:spPr>
          <a:xfrm>
            <a:off x="9363499" y="1958005"/>
            <a:ext cx="2389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kern="0">
                <a:solidFill>
                  <a:srgbClr val="014898"/>
                </a:solidFill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Подрядчик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8C4B3F-4EE3-6C8A-2ADD-54E3959FFBB7}"/>
              </a:ext>
            </a:extLst>
          </p:cNvPr>
          <p:cNvSpPr txBox="1"/>
          <p:nvPr/>
        </p:nvSpPr>
        <p:spPr>
          <a:xfrm>
            <a:off x="964678" y="3146389"/>
            <a:ext cx="2832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Повышение контроля: </a:t>
            </a:r>
          </a:p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полная прозрачность </a:t>
            </a:r>
          </a:p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использования бюджетных</a:t>
            </a:r>
          </a:p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средств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C3C300-3F5A-158D-06CB-4C4D27FE57E6}"/>
              </a:ext>
            </a:extLst>
          </p:cNvPr>
          <p:cNvSpPr txBox="1"/>
          <p:nvPr/>
        </p:nvSpPr>
        <p:spPr>
          <a:xfrm>
            <a:off x="964528" y="4501787"/>
            <a:ext cx="28321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Снижение рисков: </a:t>
            </a:r>
          </a:p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минимизация переплат </a:t>
            </a:r>
            <a:b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 юридических конфликтов за счёт объективной доказательной базы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70FBC6-1020-C750-71D6-F04B36AC6341}"/>
              </a:ext>
            </a:extLst>
          </p:cNvPr>
          <p:cNvSpPr txBox="1"/>
          <p:nvPr/>
        </p:nvSpPr>
        <p:spPr>
          <a:xfrm>
            <a:off x="4721016" y="3146389"/>
            <a:ext cx="29116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Эффективный контроль: </a:t>
            </a:r>
          </a:p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управление субподрядчиками через единую систему </a:t>
            </a:r>
            <a:b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без потери информации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D61A18-29A1-E83D-5E9F-8CEEB1FC5400}"/>
              </a:ext>
            </a:extLst>
          </p:cNvPr>
          <p:cNvSpPr txBox="1"/>
          <p:nvPr/>
        </p:nvSpPr>
        <p:spPr>
          <a:xfrm>
            <a:off x="4720866" y="4501787"/>
            <a:ext cx="29689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Повышение доверия: </a:t>
            </a:r>
          </a:p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прозрачность работы </a:t>
            </a:r>
            <a:b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как конкурентное преимущество при взаимодействии с заказчиком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27DAEB-F050-46DA-F0C0-20C9BBCCF14A}"/>
              </a:ext>
            </a:extLst>
          </p:cNvPr>
          <p:cNvSpPr txBox="1"/>
          <p:nvPr/>
        </p:nvSpPr>
        <p:spPr>
          <a:xfrm>
            <a:off x="8513230" y="3146389"/>
            <a:ext cx="28321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Защита интересов: </a:t>
            </a:r>
          </a:p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чёткое техническое задание и возможность подтвердить объём и качество выполненных работ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D27477-C050-68E0-6887-60C17AB0F727}"/>
              </a:ext>
            </a:extLst>
          </p:cNvPr>
          <p:cNvSpPr txBox="1"/>
          <p:nvPr/>
        </p:nvSpPr>
        <p:spPr>
          <a:xfrm>
            <a:off x="8513080" y="4501787"/>
            <a:ext cx="28321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Сокращение </a:t>
            </a:r>
            <a:b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непрофильных затрат: </a:t>
            </a:r>
            <a:b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избавление от рутинной бумажной отчётности </a:t>
            </a:r>
            <a:b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 споров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1444219-E1D3-2AF9-0422-E26C28124299}"/>
              </a:ext>
            </a:extLst>
          </p:cNvPr>
          <p:cNvCxnSpPr>
            <a:cxnSpLocks/>
          </p:cNvCxnSpPr>
          <p:nvPr/>
        </p:nvCxnSpPr>
        <p:spPr>
          <a:xfrm>
            <a:off x="1028700" y="2783029"/>
            <a:ext cx="2767928" cy="0"/>
          </a:xfrm>
          <a:prstGeom prst="line">
            <a:avLst/>
          </a:prstGeom>
          <a:ln w="12700">
            <a:solidFill>
              <a:srgbClr val="BF8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0694D2EA-036D-E73C-BFAE-DCC8BA833A0A}"/>
              </a:ext>
            </a:extLst>
          </p:cNvPr>
          <p:cNvCxnSpPr>
            <a:cxnSpLocks/>
          </p:cNvCxnSpPr>
          <p:nvPr/>
        </p:nvCxnSpPr>
        <p:spPr>
          <a:xfrm>
            <a:off x="4786261" y="2783029"/>
            <a:ext cx="2767928" cy="0"/>
          </a:xfrm>
          <a:prstGeom prst="line">
            <a:avLst/>
          </a:prstGeom>
          <a:ln w="12700">
            <a:solidFill>
              <a:srgbClr val="BF8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4587766B-6599-27B0-30B0-C7121872A8A7}"/>
              </a:ext>
            </a:extLst>
          </p:cNvPr>
          <p:cNvCxnSpPr>
            <a:cxnSpLocks/>
          </p:cNvCxnSpPr>
          <p:nvPr/>
        </p:nvCxnSpPr>
        <p:spPr>
          <a:xfrm>
            <a:off x="8583602" y="2783029"/>
            <a:ext cx="2767928" cy="0"/>
          </a:xfrm>
          <a:prstGeom prst="line">
            <a:avLst/>
          </a:prstGeom>
          <a:ln w="12700">
            <a:solidFill>
              <a:srgbClr val="BF8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667C796-4B93-912D-BD6E-DC319A0AC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6261" y="1888661"/>
            <a:ext cx="692741" cy="69274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F96F64E-7EAF-63F8-CA1F-4677D0B0CD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83603" y="1888662"/>
            <a:ext cx="692740" cy="69274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3FD2ED7-A5E7-4BB0-744A-356E66C94E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8700" y="1890679"/>
            <a:ext cx="692741" cy="6927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7D7EDA-8317-4D5F-A7A4-9E4EC9E25603}"/>
              </a:ext>
            </a:extLst>
          </p:cNvPr>
          <p:cNvSpPr txBox="1"/>
          <p:nvPr/>
        </p:nvSpPr>
        <p:spPr>
          <a:xfrm>
            <a:off x="11012077" y="6352983"/>
            <a:ext cx="95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11778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1837A-3616-5D71-D8B0-BDBFA8F1C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B7E20AEE-A329-C40D-903D-09ADAD8B8D09}"/>
              </a:ext>
            </a:extLst>
          </p:cNvPr>
          <p:cNvSpPr/>
          <p:nvPr/>
        </p:nvSpPr>
        <p:spPr>
          <a:xfrm>
            <a:off x="688454" y="4793534"/>
            <a:ext cx="10792346" cy="1614295"/>
          </a:xfrm>
          <a:prstGeom prst="roundRect">
            <a:avLst/>
          </a:prstGeom>
          <a:solidFill>
            <a:srgbClr val="FFF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EB8641-BF9F-CF7B-0839-FA1DDC0E6C9C}"/>
              </a:ext>
            </a:extLst>
          </p:cNvPr>
          <p:cNvSpPr txBox="1"/>
          <p:nvPr/>
        </p:nvSpPr>
        <p:spPr>
          <a:xfrm>
            <a:off x="576808" y="450171"/>
            <a:ext cx="666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kern="0">
                <a:solidFill>
                  <a:srgbClr val="014898"/>
                </a:solidFill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Преимущества внедрения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7D9565-47AF-AF58-2578-1805DC268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2686" y="527411"/>
            <a:ext cx="1659714" cy="35525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D577437-CF37-881E-CD67-88EACD12BDB7}"/>
              </a:ext>
            </a:extLst>
          </p:cNvPr>
          <p:cNvSpPr txBox="1"/>
          <p:nvPr/>
        </p:nvSpPr>
        <p:spPr>
          <a:xfrm>
            <a:off x="602208" y="3175315"/>
            <a:ext cx="26870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Веб-доступ не требует сложной установки </a:t>
            </a:r>
            <a:b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на компьютеры пользователей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AE10A5-F6AF-41AD-5E11-C1CE48E221C7}"/>
              </a:ext>
            </a:extLst>
          </p:cNvPr>
          <p:cNvSpPr txBox="1"/>
          <p:nvPr/>
        </p:nvSpPr>
        <p:spPr>
          <a:xfrm>
            <a:off x="1056754" y="5193639"/>
            <a:ext cx="10078492" cy="879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1800" dirty="0">
                <a:solidFill>
                  <a:srgbClr val="BF8F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IndorCurator</a:t>
            </a:r>
            <a:r>
              <a:rPr lang="ru-RU" sz="1800" dirty="0">
                <a:solidFill>
                  <a:srgbClr val="0F111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solidFill>
                  <a:srgbClr val="0F1115"/>
                </a:solidFill>
                <a:effectLst/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—</a:t>
            </a:r>
            <a:r>
              <a:rPr lang="ru-RU" sz="1600" dirty="0">
                <a:solidFill>
                  <a:srgbClr val="0F111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F111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это не просто набор функций, а стратегический инструмент для перехода </a:t>
            </a:r>
            <a:br>
              <a:rPr lang="ru-RU" sz="1600" dirty="0">
                <a:solidFill>
                  <a:srgbClr val="0F111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1600" dirty="0">
                <a:solidFill>
                  <a:srgbClr val="0F111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от реагирования на проблемы к управляемой, эффективной и прозрачной системе содержания автомобильных дорог</a:t>
            </a:r>
            <a:endParaRPr lang="ru-RU" sz="16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62DD7B-2ED0-E549-68D0-5F3A86F73BAE}"/>
              </a:ext>
            </a:extLst>
          </p:cNvPr>
          <p:cNvSpPr txBox="1"/>
          <p:nvPr/>
        </p:nvSpPr>
        <p:spPr>
          <a:xfrm>
            <a:off x="602208" y="2625492"/>
            <a:ext cx="2389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kern="0">
                <a:solidFill>
                  <a:srgbClr val="014898"/>
                </a:solidFill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Быстрый старт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42874A-9701-3150-7801-3D405A587CF5}"/>
              </a:ext>
            </a:extLst>
          </p:cNvPr>
          <p:cNvSpPr txBox="1"/>
          <p:nvPr/>
        </p:nvSpPr>
        <p:spPr>
          <a:xfrm>
            <a:off x="4297908" y="2624868"/>
            <a:ext cx="2389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kern="0">
                <a:solidFill>
                  <a:srgbClr val="014898"/>
                </a:solidFill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Безопасность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7B5AC9-7355-4F99-4DD4-087D791DE564}"/>
              </a:ext>
            </a:extLst>
          </p:cNvPr>
          <p:cNvSpPr txBox="1"/>
          <p:nvPr/>
        </p:nvSpPr>
        <p:spPr>
          <a:xfrm>
            <a:off x="7993608" y="2624867"/>
            <a:ext cx="2389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kern="0">
                <a:solidFill>
                  <a:srgbClr val="014898"/>
                </a:solidFill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Адаптивность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56BCCF-31D4-392B-1E4F-63C8049D1A84}"/>
              </a:ext>
            </a:extLst>
          </p:cNvPr>
          <p:cNvSpPr txBox="1"/>
          <p:nvPr/>
        </p:nvSpPr>
        <p:spPr>
          <a:xfrm>
            <a:off x="4297908" y="3194867"/>
            <a:ext cx="26870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Разграничение прав доступа, резервное копирование данных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1869E8-3133-2625-DAED-CABEA3277CB5}"/>
              </a:ext>
            </a:extLst>
          </p:cNvPr>
          <p:cNvSpPr txBox="1"/>
          <p:nvPr/>
        </p:nvSpPr>
        <p:spPr>
          <a:xfrm>
            <a:off x="7993608" y="3134269"/>
            <a:ext cx="26870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Система настраивается </a:t>
            </a:r>
            <a:b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под специфические процессы и требования конкретной организации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EF206D0-1CAE-46B1-2642-6B0650E65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9502" y="1482005"/>
            <a:ext cx="810603" cy="98430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AE22D75-4153-3314-A53C-13987BBD2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70531" y="1519083"/>
            <a:ext cx="1051747" cy="94722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26A3B29-9828-5467-72B9-D520E96D49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3854" y="1578896"/>
            <a:ext cx="887413" cy="8874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FA221E-3980-4CCC-84E8-A7C206D71872}"/>
              </a:ext>
            </a:extLst>
          </p:cNvPr>
          <p:cNvSpPr txBox="1"/>
          <p:nvPr/>
        </p:nvSpPr>
        <p:spPr>
          <a:xfrm>
            <a:off x="11012077" y="6352983"/>
            <a:ext cx="95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120647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 descr="Изображение выглядит как Бежевый, дюна, дизайн, крива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F73262F-2A3D-46C1-87DB-D8CDCB2746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802"/>
          <a:stretch>
            <a:fillRect/>
          </a:stretch>
        </p:blipFill>
        <p:spPr>
          <a:xfrm rot="16200000">
            <a:off x="5086487" y="-247518"/>
            <a:ext cx="6857999" cy="7353028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A30902C5-8416-479B-9525-309B11257474}"/>
              </a:ext>
            </a:extLst>
          </p:cNvPr>
          <p:cNvSpPr/>
          <p:nvPr/>
        </p:nvSpPr>
        <p:spPr>
          <a:xfrm>
            <a:off x="658551" y="4247710"/>
            <a:ext cx="2001521" cy="2032464"/>
          </a:xfrm>
          <a:prstGeom prst="roundRect">
            <a:avLst>
              <a:gd name="adj" fmla="val 7505"/>
            </a:avLst>
          </a:prstGeom>
          <a:solidFill>
            <a:srgbClr val="BF8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F0CD541-2B0B-42B1-B787-00FBC2470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09961" y="659138"/>
            <a:ext cx="2339099" cy="36933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5922418-80E4-457F-B99D-EE08881CC5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8551" y="520910"/>
            <a:ext cx="2757806" cy="5903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70210E-A478-4F74-9C50-96A127ED2D9A}"/>
              </a:ext>
            </a:extLst>
          </p:cNvPr>
          <p:cNvSpPr txBox="1"/>
          <p:nvPr/>
        </p:nvSpPr>
        <p:spPr>
          <a:xfrm>
            <a:off x="553993" y="1227733"/>
            <a:ext cx="3017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Управление содержанием </a:t>
            </a:r>
          </a:p>
          <a:p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автомобильных дорог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D8CF41-E75A-4D80-9F3C-1C898B7B6A5D}"/>
              </a:ext>
            </a:extLst>
          </p:cNvPr>
          <p:cNvSpPr txBox="1"/>
          <p:nvPr/>
        </p:nvSpPr>
        <p:spPr>
          <a:xfrm>
            <a:off x="553993" y="2861140"/>
            <a:ext cx="4284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ru-RU" kern="0" dirty="0">
                <a:solidFill>
                  <a:srgbClr val="BF8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Приглашаем к сотрудничеству!</a:t>
            </a:r>
            <a:endParaRPr lang="ru-RU" kern="1200" dirty="0">
              <a:solidFill>
                <a:srgbClr val="BF8F00"/>
              </a:solidFill>
              <a:latin typeface="Segoe UI" panose="020B0502040204020203" pitchFamily="34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90623B-6ABB-4D81-A679-7DC29FE2B19B}"/>
              </a:ext>
            </a:extLst>
          </p:cNvPr>
          <p:cNvSpPr txBox="1"/>
          <p:nvPr/>
        </p:nvSpPr>
        <p:spPr>
          <a:xfrm>
            <a:off x="553993" y="3230472"/>
            <a:ext cx="43230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BF8F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Используйте наши продукты и опыт </a:t>
            </a:r>
          </a:p>
          <a:p>
            <a:r>
              <a:rPr lang="ru-RU" sz="1600" dirty="0">
                <a:solidFill>
                  <a:srgbClr val="BF8F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для повышения эффективности </a:t>
            </a:r>
          </a:p>
          <a:p>
            <a:r>
              <a:rPr lang="ru-RU" sz="1600" dirty="0">
                <a:solidFill>
                  <a:srgbClr val="BF8F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Вашей работы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8DE5FE-D753-4B86-B561-8E94FC4FF826}"/>
              </a:ext>
            </a:extLst>
          </p:cNvPr>
          <p:cNvSpPr txBox="1"/>
          <p:nvPr/>
        </p:nvSpPr>
        <p:spPr>
          <a:xfrm>
            <a:off x="6806937" y="1058112"/>
            <a:ext cx="4683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ваш надёжный партнёр 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области дорожных 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технологий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B89AF45-8CB4-45FD-9327-80146FFC28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5479" y="4364156"/>
            <a:ext cx="1799571" cy="1799571"/>
          </a:xfrm>
          <a:prstGeom prst="rect">
            <a:avLst/>
          </a:prstGeom>
        </p:spPr>
      </p:pic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EB05638F-FBAA-4DDC-8C96-11289328CDEA}"/>
              </a:ext>
            </a:extLst>
          </p:cNvPr>
          <p:cNvCxnSpPr>
            <a:cxnSpLocks/>
          </p:cNvCxnSpPr>
          <p:nvPr/>
        </p:nvCxnSpPr>
        <p:spPr>
          <a:xfrm>
            <a:off x="5491480" y="5829529"/>
            <a:ext cx="596364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009F01B-0EC8-4BBB-9E8E-F13BD08EE975}"/>
              </a:ext>
            </a:extLst>
          </p:cNvPr>
          <p:cNvSpPr txBox="1"/>
          <p:nvPr/>
        </p:nvSpPr>
        <p:spPr>
          <a:xfrm>
            <a:off x="5425177" y="5910842"/>
            <a:ext cx="2194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ru-RU" b="1" kern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8 800 333 08 05</a:t>
            </a:r>
            <a:endParaRPr lang="ru-RU" b="1" kern="1200" dirty="0">
              <a:solidFill>
                <a:schemeClr val="bg1"/>
              </a:solidFill>
              <a:latin typeface="Segoe UI" panose="020B0502040204020203" pitchFamily="34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94E84A-CAB0-4902-AE7C-38E90ECDB399}"/>
              </a:ext>
            </a:extLst>
          </p:cNvPr>
          <p:cNvSpPr txBox="1"/>
          <p:nvPr/>
        </p:nvSpPr>
        <p:spPr>
          <a:xfrm>
            <a:off x="9443468" y="5910842"/>
            <a:ext cx="2194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info@indorsoft.ru</a:t>
            </a:r>
            <a:endParaRPr lang="ru-RU" b="1" kern="1200" dirty="0">
              <a:solidFill>
                <a:schemeClr val="bg1"/>
              </a:solidFill>
              <a:latin typeface="Segoe UI" panose="020B0502040204020203" pitchFamily="34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272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A1B311-443B-46DA-9FDD-495BC2C73885}"/>
              </a:ext>
            </a:extLst>
          </p:cNvPr>
          <p:cNvSpPr txBox="1"/>
          <p:nvPr/>
        </p:nvSpPr>
        <p:spPr>
          <a:xfrm>
            <a:off x="593474" y="2684220"/>
            <a:ext cx="2677627" cy="1126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Экономия денег за счёт качественного контроля результатов работ подрядчиков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98E9D-B61D-4FBE-8A2C-452C9B3C7E3B}"/>
              </a:ext>
            </a:extLst>
          </p:cNvPr>
          <p:cNvSpPr txBox="1"/>
          <p:nvPr/>
        </p:nvSpPr>
        <p:spPr>
          <a:xfrm>
            <a:off x="593474" y="4867095"/>
            <a:ext cx="5601742" cy="1126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Оплата за объёмы реально выполненных работ</a:t>
            </a:r>
            <a:b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 соответствии с условиями контракта и нормативными документами за счёт автоматического контроля нормативных сроков и объёмов работ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56FDB5-10B2-92E3-3FB4-307B73564B42}"/>
              </a:ext>
            </a:extLst>
          </p:cNvPr>
          <p:cNvSpPr txBox="1"/>
          <p:nvPr/>
        </p:nvSpPr>
        <p:spPr>
          <a:xfrm>
            <a:off x="576808" y="450171"/>
            <a:ext cx="5894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kern="0">
                <a:solidFill>
                  <a:srgbClr val="014898"/>
                </a:solidFill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Ключевые преимущества от внедрения системы </a:t>
            </a:r>
            <a:r>
              <a:rPr lang="en-US" b="1" kern="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Indor</a:t>
            </a:r>
            <a:r>
              <a:rPr lang="en-US" b="1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Curator</a:t>
            </a:r>
            <a:endParaRPr lang="ru-RU" b="1" kern="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B8D1FA-062A-29FE-F124-31C86803E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2686" y="527411"/>
            <a:ext cx="1659714" cy="3552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D0C447-805F-071A-1588-8F1A03D92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550" y="1644502"/>
            <a:ext cx="5182642" cy="297832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D7BA5C8-5556-CE00-1C4E-BBE11406AC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50" y="4785442"/>
            <a:ext cx="2901950" cy="14049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F249B07-31C7-94B4-1343-14B621967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550" y="4269806"/>
            <a:ext cx="2063750" cy="192056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8378483-9079-F16B-41A2-1207581A70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1425" y="1822302"/>
            <a:ext cx="641350" cy="67012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72605C5-BD3F-83B2-7DDE-898D640E3E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1425" y="4047828"/>
            <a:ext cx="606307" cy="6701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0982FF-62B9-47F6-BFA8-55DC8F1A5E3E}"/>
              </a:ext>
            </a:extLst>
          </p:cNvPr>
          <p:cNvSpPr txBox="1"/>
          <p:nvPr/>
        </p:nvSpPr>
        <p:spPr>
          <a:xfrm>
            <a:off x="11012077" y="6352983"/>
            <a:ext cx="95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F22DD1-2CFF-43A2-8562-957239682119}"/>
              </a:ext>
            </a:extLst>
          </p:cNvPr>
          <p:cNvSpPr txBox="1"/>
          <p:nvPr/>
        </p:nvSpPr>
        <p:spPr>
          <a:xfrm>
            <a:off x="3482146" y="2684220"/>
            <a:ext cx="2989311" cy="1126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Экономия времени </a:t>
            </a:r>
            <a:b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 счёт автоматического получения отчётных документов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1A6368-0214-401E-9980-0201E0610A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90300" y="1781347"/>
            <a:ext cx="594725" cy="71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59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30440-4D02-2B0D-F9D0-117CDBC45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A38101-9046-141E-C279-6C875F3D6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120" y="1279946"/>
            <a:ext cx="4051071" cy="5015444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59F3221-B19D-CCAD-4227-77E182B4AC8D}"/>
              </a:ext>
            </a:extLst>
          </p:cNvPr>
          <p:cNvSpPr/>
          <p:nvPr/>
        </p:nvSpPr>
        <p:spPr>
          <a:xfrm>
            <a:off x="686953" y="3181443"/>
            <a:ext cx="6064368" cy="3038288"/>
          </a:xfrm>
          <a:prstGeom prst="roundRect">
            <a:avLst>
              <a:gd name="adj" fmla="val 8420"/>
            </a:avLst>
          </a:prstGeom>
          <a:solidFill>
            <a:srgbClr val="FFF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1C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AE8FD-583A-F80A-5FB9-6E20E79C40A5}"/>
              </a:ext>
            </a:extLst>
          </p:cNvPr>
          <p:cNvSpPr txBox="1"/>
          <p:nvPr/>
        </p:nvSpPr>
        <p:spPr>
          <a:xfrm>
            <a:off x="576808" y="450171"/>
            <a:ext cx="5894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kern="0">
                <a:solidFill>
                  <a:srgbClr val="014898"/>
                </a:solidFill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Единая цифровая среда контроля </a:t>
            </a:r>
            <a:b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управления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862550-296A-67DE-7225-0E519096F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2686" y="527411"/>
            <a:ext cx="1659714" cy="3552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66241A-BB0F-7534-FF07-13308207D3C7}"/>
              </a:ext>
            </a:extLst>
          </p:cNvPr>
          <p:cNvSpPr txBox="1"/>
          <p:nvPr/>
        </p:nvSpPr>
        <p:spPr>
          <a:xfrm>
            <a:off x="857479" y="3779376"/>
            <a:ext cx="5379491" cy="2334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ru-RU" sz="16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Все процессы эксплуатирующей организации </a:t>
            </a:r>
            <a:br>
              <a:rPr lang="ru-RU" sz="16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</a:br>
            <a:r>
              <a:rPr lang="ru-RU" sz="16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по управлению содержанием дорог собираются </a:t>
            </a:r>
            <a:br>
              <a:rPr lang="ru-RU" sz="16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</a:br>
            <a:r>
              <a:rPr lang="ru-RU" sz="16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и хранятся в едином сервисе.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ru-RU" sz="16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Больше никаких файлов </a:t>
            </a:r>
            <a:r>
              <a:rPr lang="en-US" sz="16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Excel</a:t>
            </a:r>
            <a:r>
              <a:rPr lang="ru-RU" sz="16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, бесконечных чатов</a:t>
            </a:r>
            <a:br>
              <a:rPr lang="ru-RU" sz="16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</a:br>
            <a:r>
              <a:rPr lang="ru-RU" sz="16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в Телеграм, ошибок и потерь данных.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ru-RU" sz="16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Вся информация по финансам, документам, выполненным работам, дефектам в одном месте</a:t>
            </a:r>
            <a:br>
              <a:rPr lang="ru-RU" sz="16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</a:br>
            <a:r>
              <a:rPr lang="ru-RU" sz="16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и под контролем.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1942E-CECB-4127-6C52-1C26F108E497}"/>
              </a:ext>
            </a:extLst>
          </p:cNvPr>
          <p:cNvSpPr txBox="1"/>
          <p:nvPr/>
        </p:nvSpPr>
        <p:spPr>
          <a:xfrm>
            <a:off x="576809" y="1592619"/>
            <a:ext cx="642724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1800" dirty="0">
                <a:solidFill>
                  <a:srgbClr val="BF8F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IndorCurator</a:t>
            </a:r>
            <a:r>
              <a:rPr lang="ru-RU" sz="1800" dirty="0">
                <a:solidFill>
                  <a:srgbClr val="0F111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solidFill>
                  <a:srgbClr val="0F1115"/>
                </a:solidFill>
                <a:effectLst/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—</a:t>
            </a:r>
            <a:r>
              <a:rPr lang="ru-RU" sz="1600" dirty="0">
                <a:solidFill>
                  <a:srgbClr val="0F111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F1115"/>
                </a:solidFill>
                <a:effectLst/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это сквозная система, которая оцифровывает </a:t>
            </a:r>
            <a:br>
              <a:rPr lang="ru-RU" sz="1600" dirty="0">
                <a:solidFill>
                  <a:srgbClr val="0F1115"/>
                </a:solidFill>
                <a:effectLst/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</a:br>
            <a:r>
              <a:rPr lang="ru-RU" sz="1600" dirty="0">
                <a:solidFill>
                  <a:srgbClr val="0F1115"/>
                </a:solidFill>
                <a:effectLst/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полный цикл работ по содержанию дорог: от обнаружения </a:t>
            </a:r>
            <a:br>
              <a:rPr lang="ru-RU" sz="1600" dirty="0">
                <a:solidFill>
                  <a:srgbClr val="0F1115"/>
                </a:solidFill>
                <a:effectLst/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</a:br>
            <a:r>
              <a:rPr lang="ru-RU" sz="1600" dirty="0">
                <a:solidFill>
                  <a:srgbClr val="0F1115"/>
                </a:solidFill>
                <a:effectLst/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дефекта до приёмки работ и автоматического формирования </a:t>
            </a:r>
            <a:br>
              <a:rPr lang="ru-RU" sz="1600" dirty="0">
                <a:solidFill>
                  <a:srgbClr val="0F1115"/>
                </a:solidFill>
                <a:effectLst/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</a:br>
            <a:r>
              <a:rPr lang="ru-RU" sz="1600" dirty="0">
                <a:solidFill>
                  <a:srgbClr val="0F1115"/>
                </a:solidFill>
                <a:effectLst/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документов</a:t>
            </a:r>
            <a:endParaRPr lang="ru-RU" sz="1600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7C976D-A90D-2388-78A3-4376FCF50D2A}"/>
              </a:ext>
            </a:extLst>
          </p:cNvPr>
          <p:cNvSpPr txBox="1"/>
          <p:nvPr/>
        </p:nvSpPr>
        <p:spPr>
          <a:xfrm>
            <a:off x="857479" y="3294196"/>
            <a:ext cx="289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kern="0">
                <a:solidFill>
                  <a:srgbClr val="014898"/>
                </a:solidFill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Как это устроено?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C51DABE-F892-9BB5-45C1-6712F2D28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48275" y="4045265"/>
            <a:ext cx="329133" cy="46078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9915F5D-8418-9C72-CFCC-CF78DBF7E5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16124" y="4758550"/>
            <a:ext cx="399785" cy="35037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7C36AB2-EFD4-8CCE-CCBE-DA088D9D7F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48274" y="5357527"/>
            <a:ext cx="329133" cy="460786"/>
          </a:xfrm>
          <a:prstGeom prst="rect">
            <a:avLst/>
          </a:prstGeom>
        </p:spPr>
      </p:pic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1C563FFD-2B5F-BAE8-05EB-A57E890EC8BF}"/>
              </a:ext>
            </a:extLst>
          </p:cNvPr>
          <p:cNvCxnSpPr>
            <a:cxnSpLocks/>
          </p:cNvCxnSpPr>
          <p:nvPr/>
        </p:nvCxnSpPr>
        <p:spPr>
          <a:xfrm flipH="1">
            <a:off x="5962400" y="4091691"/>
            <a:ext cx="495300" cy="414360"/>
          </a:xfrm>
          <a:prstGeom prst="line">
            <a:avLst/>
          </a:prstGeom>
          <a:ln w="19050">
            <a:solidFill>
              <a:srgbClr val="BF8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3FA34245-0EB9-02F7-E9E7-DB163FEB2537}"/>
              </a:ext>
            </a:extLst>
          </p:cNvPr>
          <p:cNvCxnSpPr>
            <a:cxnSpLocks/>
          </p:cNvCxnSpPr>
          <p:nvPr/>
        </p:nvCxnSpPr>
        <p:spPr>
          <a:xfrm flipH="1">
            <a:off x="5962400" y="4691750"/>
            <a:ext cx="495300" cy="414360"/>
          </a:xfrm>
          <a:prstGeom prst="line">
            <a:avLst/>
          </a:prstGeom>
          <a:ln w="19050">
            <a:solidFill>
              <a:srgbClr val="BF8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F4AD79E9-4238-CAF0-A150-8FB8113EBF78}"/>
              </a:ext>
            </a:extLst>
          </p:cNvPr>
          <p:cNvCxnSpPr>
            <a:cxnSpLocks/>
          </p:cNvCxnSpPr>
          <p:nvPr/>
        </p:nvCxnSpPr>
        <p:spPr>
          <a:xfrm flipH="1">
            <a:off x="5957244" y="5403953"/>
            <a:ext cx="495300" cy="414360"/>
          </a:xfrm>
          <a:prstGeom prst="line">
            <a:avLst/>
          </a:prstGeom>
          <a:ln w="19050">
            <a:solidFill>
              <a:srgbClr val="BF8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1C0970D0-3189-AFFC-B2FE-F4E745145E14}"/>
              </a:ext>
            </a:extLst>
          </p:cNvPr>
          <p:cNvSpPr/>
          <p:nvPr/>
        </p:nvSpPr>
        <p:spPr>
          <a:xfrm>
            <a:off x="7764609" y="2815683"/>
            <a:ext cx="1333500" cy="749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6394279F-2CAA-933E-9497-5DE14508D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3118" y="3275891"/>
            <a:ext cx="889125" cy="1903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1B821C-FB2B-430E-8E39-3CAEFA568FD4}"/>
              </a:ext>
            </a:extLst>
          </p:cNvPr>
          <p:cNvSpPr txBox="1"/>
          <p:nvPr/>
        </p:nvSpPr>
        <p:spPr>
          <a:xfrm>
            <a:off x="11012077" y="6352983"/>
            <a:ext cx="95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6910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BF008-C8B5-71A9-785A-DFFAED57B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6A4A2EC-86E8-29CF-AB97-F5772832BB28}"/>
              </a:ext>
            </a:extLst>
          </p:cNvPr>
          <p:cNvSpPr txBox="1"/>
          <p:nvPr/>
        </p:nvSpPr>
        <p:spPr>
          <a:xfrm>
            <a:off x="576808" y="450171"/>
            <a:ext cx="5894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kern="0">
                <a:solidFill>
                  <a:srgbClr val="014898"/>
                </a:solidFill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 вас будет «под рукой»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64CFEC-3049-0777-8062-BE8170780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2686" y="527411"/>
            <a:ext cx="1659714" cy="355257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80FF3BC5-75B5-2A4A-F241-F3709A748855}"/>
              </a:ext>
            </a:extLst>
          </p:cNvPr>
          <p:cNvSpPr/>
          <p:nvPr/>
        </p:nvSpPr>
        <p:spPr>
          <a:xfrm>
            <a:off x="669290" y="1455387"/>
            <a:ext cx="437502" cy="2187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BF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4909251-33B2-8AD9-6359-3A7CEA238568}"/>
              </a:ext>
            </a:extLst>
          </p:cNvPr>
          <p:cNvSpPr/>
          <p:nvPr/>
        </p:nvSpPr>
        <p:spPr>
          <a:xfrm>
            <a:off x="888041" y="1455387"/>
            <a:ext cx="218751" cy="218751"/>
          </a:xfrm>
          <a:prstGeom prst="ellipse">
            <a:avLst/>
          </a:prstGeom>
          <a:solidFill>
            <a:srgbClr val="BF8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A95C76-95C8-8E2E-5D8C-473C27F25B7B}"/>
              </a:ext>
            </a:extLst>
          </p:cNvPr>
          <p:cNvSpPr txBox="1"/>
          <p:nvPr/>
        </p:nvSpPr>
        <p:spPr>
          <a:xfrm>
            <a:off x="576808" y="1789931"/>
            <a:ext cx="4939553" cy="5999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07000"/>
              </a:lnSpc>
              <a:spcBef>
                <a:spcPts val="600"/>
              </a:spcBef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dirty="0"/>
              <a:t>Оперативная информация о ходе исполнения контрактов содержания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5614A-9766-2088-53F4-532ABA017671}"/>
              </a:ext>
            </a:extLst>
          </p:cNvPr>
          <p:cNvSpPr txBox="1"/>
          <p:nvPr/>
        </p:nvSpPr>
        <p:spPr>
          <a:xfrm>
            <a:off x="6568810" y="1789931"/>
            <a:ext cx="4814419" cy="8633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07000"/>
              </a:lnSpc>
              <a:spcBef>
                <a:spcPts val="600"/>
              </a:spcBef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dirty="0"/>
              <a:t>Оперативные расчёты по оценке качества </a:t>
            </a:r>
            <a:br>
              <a:rPr lang="ru-RU" dirty="0"/>
            </a:br>
            <a:r>
              <a:rPr lang="ru-RU" dirty="0"/>
              <a:t>работы подрядных организаций с формированием </a:t>
            </a:r>
            <a:br>
              <a:rPr lang="ru-RU" dirty="0"/>
            </a:br>
            <a:r>
              <a:rPr lang="ru-RU" dirty="0"/>
              <a:t>процента снижения объёма оказанных услуг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68F721C1-6BB4-8617-3A71-139CC31657AE}"/>
              </a:ext>
            </a:extLst>
          </p:cNvPr>
          <p:cNvSpPr/>
          <p:nvPr/>
        </p:nvSpPr>
        <p:spPr>
          <a:xfrm>
            <a:off x="6675641" y="1455387"/>
            <a:ext cx="437502" cy="2187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BF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B032A611-0A01-3E84-7193-6E0CBA6441B7}"/>
              </a:ext>
            </a:extLst>
          </p:cNvPr>
          <p:cNvSpPr/>
          <p:nvPr/>
        </p:nvSpPr>
        <p:spPr>
          <a:xfrm>
            <a:off x="6894392" y="1455387"/>
            <a:ext cx="218751" cy="218751"/>
          </a:xfrm>
          <a:prstGeom prst="ellipse">
            <a:avLst/>
          </a:prstGeom>
          <a:solidFill>
            <a:srgbClr val="BF8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5C6DCAC-BD5F-ED64-66E6-D79089104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41" y="2872231"/>
            <a:ext cx="4905739" cy="33319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E5B0FC-1090-4C93-811D-722247D795FF}"/>
              </a:ext>
            </a:extLst>
          </p:cNvPr>
          <p:cNvSpPr txBox="1"/>
          <p:nvPr/>
        </p:nvSpPr>
        <p:spPr>
          <a:xfrm>
            <a:off x="11012077" y="6352983"/>
            <a:ext cx="95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87E9E4-CDC5-4CCF-AB2D-EF457D407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19" y="2872231"/>
            <a:ext cx="4905739" cy="333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65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584627-111D-43B0-8B45-4D121C9777FA}"/>
              </a:ext>
            </a:extLst>
          </p:cNvPr>
          <p:cNvSpPr txBox="1"/>
          <p:nvPr/>
        </p:nvSpPr>
        <p:spPr>
          <a:xfrm>
            <a:off x="576808" y="450171"/>
            <a:ext cx="5894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kern="0">
                <a:solidFill>
                  <a:srgbClr val="014898"/>
                </a:solidFill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Полный реестр контрактов и объектов содержания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6EE139-5FB5-4608-BA76-15C313DA2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2686" y="527411"/>
            <a:ext cx="1659714" cy="3552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5D9E55-9BAD-48A7-8DB8-6CD4960E6757}"/>
              </a:ext>
            </a:extLst>
          </p:cNvPr>
          <p:cNvSpPr txBox="1"/>
          <p:nvPr/>
        </p:nvSpPr>
        <p:spPr>
          <a:xfrm>
            <a:off x="576807" y="1830419"/>
            <a:ext cx="4939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 kern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dirty="0"/>
              <a:t>Контракты содержания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422E0D-1618-4657-A8B2-A2FE41779473}"/>
              </a:ext>
            </a:extLst>
          </p:cNvPr>
          <p:cNvSpPr/>
          <p:nvPr/>
        </p:nvSpPr>
        <p:spPr>
          <a:xfrm>
            <a:off x="688340" y="2334378"/>
            <a:ext cx="1308100" cy="45719"/>
          </a:xfrm>
          <a:prstGeom prst="rect">
            <a:avLst/>
          </a:prstGeom>
          <a:solidFill>
            <a:srgbClr val="BF8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EEF827-393C-4718-9133-2A4855747EEB}"/>
              </a:ext>
            </a:extLst>
          </p:cNvPr>
          <p:cNvSpPr txBox="1"/>
          <p:nvPr/>
        </p:nvSpPr>
        <p:spPr>
          <a:xfrm>
            <a:off x="576808" y="2513829"/>
            <a:ext cx="3583711" cy="8633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07000"/>
              </a:lnSpc>
              <a:spcBef>
                <a:spcPts val="600"/>
              </a:spcBef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dirty="0"/>
              <a:t>Контракты содержания, загруженные из ЕИС, связанные со сметными расчётами по видам работ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662AEF-9316-4ABC-BB12-93B3318E1642}"/>
              </a:ext>
            </a:extLst>
          </p:cNvPr>
          <p:cNvSpPr txBox="1"/>
          <p:nvPr/>
        </p:nvSpPr>
        <p:spPr>
          <a:xfrm>
            <a:off x="576807" y="4966567"/>
            <a:ext cx="3954551" cy="11268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07000"/>
              </a:lnSpc>
              <a:spcBef>
                <a:spcPts val="600"/>
              </a:spcBef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dirty="0"/>
              <a:t>В системе все объекты контроля имеют гибкую настройку (нарезку) на участки обслуживания, имеют координатную </a:t>
            </a:r>
            <a:br>
              <a:rPr lang="ru-RU" dirty="0"/>
            </a:br>
            <a:r>
              <a:rPr lang="ru-RU" dirty="0"/>
              <a:t>и адресную привязку (</a:t>
            </a:r>
            <a:r>
              <a:rPr lang="ru-RU" dirty="0" err="1"/>
              <a:t>км+м</a:t>
            </a:r>
            <a:r>
              <a:rPr lang="ru-RU" dirty="0"/>
              <a:t>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91344D0-8745-4E47-B3F8-B81E7ED62C2B}"/>
              </a:ext>
            </a:extLst>
          </p:cNvPr>
          <p:cNvSpPr/>
          <p:nvPr/>
        </p:nvSpPr>
        <p:spPr>
          <a:xfrm>
            <a:off x="688340" y="4793665"/>
            <a:ext cx="1308100" cy="45719"/>
          </a:xfrm>
          <a:prstGeom prst="rect">
            <a:avLst/>
          </a:prstGeom>
          <a:solidFill>
            <a:srgbClr val="BF8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66B4F3-61F1-4910-8464-8A04B1DCFF58}"/>
              </a:ext>
            </a:extLst>
          </p:cNvPr>
          <p:cNvSpPr txBox="1"/>
          <p:nvPr/>
        </p:nvSpPr>
        <p:spPr>
          <a:xfrm>
            <a:off x="576807" y="3881444"/>
            <a:ext cx="4939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 kern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dirty="0"/>
              <a:t>Объекты контроля и участки обслуживания 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4332D9D-C521-4051-8268-24C0C46D1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657" y="3881444"/>
            <a:ext cx="5110943" cy="253363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2FBD056-6CE4-4A79-B6EC-E8926D6A4D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45" t="1369" r="551" b="585"/>
          <a:stretch>
            <a:fillRect/>
          </a:stretch>
        </p:blipFill>
        <p:spPr>
          <a:xfrm>
            <a:off x="6496049" y="1168400"/>
            <a:ext cx="5007611" cy="253363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4632A4-551B-4EF5-BC2E-9D12A63260D4}"/>
              </a:ext>
            </a:extLst>
          </p:cNvPr>
          <p:cNvSpPr txBox="1"/>
          <p:nvPr/>
        </p:nvSpPr>
        <p:spPr>
          <a:xfrm>
            <a:off x="11012077" y="6352983"/>
            <a:ext cx="95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6756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BF6D6-707B-D1CB-1619-A8435D3D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DFB585-9255-1EE0-C28D-D83A98125647}"/>
              </a:ext>
            </a:extLst>
          </p:cNvPr>
          <p:cNvSpPr txBox="1"/>
          <p:nvPr/>
        </p:nvSpPr>
        <p:spPr>
          <a:xfrm>
            <a:off x="576808" y="450171"/>
            <a:ext cx="6668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kern="0">
                <a:solidFill>
                  <a:srgbClr val="014898"/>
                </a:solidFill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Мобильная фиксация с привязкой </a:t>
            </a:r>
          </a:p>
          <a:p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 дороге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0B9508-727E-538E-E177-C148AA3E0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2686" y="527411"/>
            <a:ext cx="1659714" cy="35525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892A775-2D1F-535B-FAE9-775A9C5C1DE9}"/>
              </a:ext>
            </a:extLst>
          </p:cNvPr>
          <p:cNvSpPr/>
          <p:nvPr/>
        </p:nvSpPr>
        <p:spPr>
          <a:xfrm>
            <a:off x="688340" y="2160524"/>
            <a:ext cx="1308100" cy="45719"/>
          </a:xfrm>
          <a:prstGeom prst="rect">
            <a:avLst/>
          </a:prstGeom>
          <a:solidFill>
            <a:srgbClr val="BF8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14ED87-F735-2E25-4004-C77FB1FD311A}"/>
              </a:ext>
            </a:extLst>
          </p:cNvPr>
          <p:cNvSpPr txBox="1"/>
          <p:nvPr/>
        </p:nvSpPr>
        <p:spPr>
          <a:xfrm>
            <a:off x="576809" y="2302153"/>
            <a:ext cx="3055392" cy="11268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07000"/>
              </a:lnSpc>
              <a:spcBef>
                <a:spcPts val="600"/>
              </a:spcBef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dirty="0"/>
              <a:t>Обнаружение дефектов и отчёт </a:t>
            </a:r>
            <a:br>
              <a:rPr lang="ru-RU" dirty="0"/>
            </a:br>
            <a:r>
              <a:rPr lang="ru-RU" dirty="0"/>
              <a:t>о выполнении работ прямо </a:t>
            </a:r>
            <a:br>
              <a:rPr lang="ru-RU" dirty="0"/>
            </a:br>
            <a:r>
              <a:rPr lang="ru-RU" dirty="0"/>
              <a:t>с места события через </a:t>
            </a:r>
            <a:br>
              <a:rPr lang="ru-RU" dirty="0"/>
            </a:br>
            <a:r>
              <a:rPr lang="ru-RU" dirty="0"/>
              <a:t>мобильное приложение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A29BA5-91E1-80B2-650B-2F1033112C6E}"/>
              </a:ext>
            </a:extLst>
          </p:cNvPr>
          <p:cNvSpPr txBox="1"/>
          <p:nvPr/>
        </p:nvSpPr>
        <p:spPr>
          <a:xfrm>
            <a:off x="576809" y="4304374"/>
            <a:ext cx="3055392" cy="13903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07000"/>
              </a:lnSpc>
              <a:spcBef>
                <a:spcPts val="600"/>
              </a:spcBef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dirty="0"/>
              <a:t>Фотографии с геометкой </a:t>
            </a:r>
            <a:br>
              <a:rPr lang="ru-RU" dirty="0"/>
            </a:br>
            <a:r>
              <a:rPr lang="ru-RU" dirty="0"/>
              <a:t>и временной меткой автоматически привязываются </a:t>
            </a:r>
            <a:br>
              <a:rPr lang="ru-RU" dirty="0"/>
            </a:br>
            <a:r>
              <a:rPr lang="ru-RU" dirty="0"/>
              <a:t>к объекту в системе, исключая споры о факте и качестве работ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70217B5-4E72-C892-DD37-1B3921D430D4}"/>
              </a:ext>
            </a:extLst>
          </p:cNvPr>
          <p:cNvSpPr/>
          <p:nvPr/>
        </p:nvSpPr>
        <p:spPr>
          <a:xfrm>
            <a:off x="688340" y="4186174"/>
            <a:ext cx="1308100" cy="45719"/>
          </a:xfrm>
          <a:prstGeom prst="rect">
            <a:avLst/>
          </a:prstGeom>
          <a:solidFill>
            <a:srgbClr val="BF8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281CB0-9DD7-4215-A5B4-8C48DDA2A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867" y="1609014"/>
            <a:ext cx="8304286" cy="42219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02BB32-F223-4D49-A760-B89E4291A3B0}"/>
              </a:ext>
            </a:extLst>
          </p:cNvPr>
          <p:cNvSpPr txBox="1"/>
          <p:nvPr/>
        </p:nvSpPr>
        <p:spPr>
          <a:xfrm>
            <a:off x="11012077" y="6352983"/>
            <a:ext cx="95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84840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DB1C8-E6F5-0D84-C8FE-A961E4401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FF4D794-57C5-5890-A977-7389FFA0D5F1}"/>
              </a:ext>
            </a:extLst>
          </p:cNvPr>
          <p:cNvSpPr txBox="1"/>
          <p:nvPr/>
        </p:nvSpPr>
        <p:spPr>
          <a:xfrm>
            <a:off x="576808" y="450171"/>
            <a:ext cx="6668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kern="0">
                <a:solidFill>
                  <a:srgbClr val="014898"/>
                </a:solidFill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Формирование планов и приёмка </a:t>
            </a:r>
            <a:b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выполненных работ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76A256-B8A2-4074-A51F-94F16FFCB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2686" y="527411"/>
            <a:ext cx="1659714" cy="35525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38BC7FB-E34D-ADBF-40D8-923962D26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0" t="17280" r="37713" b="18796"/>
          <a:stretch>
            <a:fillRect/>
          </a:stretch>
        </p:blipFill>
        <p:spPr>
          <a:xfrm>
            <a:off x="7524296" y="1584961"/>
            <a:ext cx="4667704" cy="44297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082A721-4754-FB41-99EF-57EC7CE87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995" y="1776124"/>
            <a:ext cx="2646442" cy="262654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26AA420-EE15-F65D-D19D-BF323192EB03}"/>
              </a:ext>
            </a:extLst>
          </p:cNvPr>
          <p:cNvSpPr txBox="1"/>
          <p:nvPr/>
        </p:nvSpPr>
        <p:spPr>
          <a:xfrm>
            <a:off x="762533" y="1984143"/>
            <a:ext cx="26770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Формирование заявок </a:t>
            </a:r>
          </a:p>
          <a:p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 производство работ</a:t>
            </a:r>
            <a:b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 каждом отчетном </a:t>
            </a:r>
          </a:p>
          <a:p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периоде в соответствии </a:t>
            </a:r>
            <a:b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со сметой контракта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F305F34-D40F-32D3-0E1C-E093B3D7E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39587" y="1782716"/>
            <a:ext cx="2646442" cy="262654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546606B-FDF8-993A-736F-B85F2F7F8D0D}"/>
              </a:ext>
            </a:extLst>
          </p:cNvPr>
          <p:cNvSpPr txBox="1"/>
          <p:nvPr/>
        </p:nvSpPr>
        <p:spPr>
          <a:xfrm>
            <a:off x="3549125" y="1990735"/>
            <a:ext cx="26770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Автоматическое направление сформированных </a:t>
            </a:r>
          </a:p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заявок подрядным</a:t>
            </a:r>
          </a:p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организациям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9B870DA-8505-0EBA-DBAE-526A922487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6808" y="4536019"/>
            <a:ext cx="5472057" cy="143298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B914C75-4A3F-F265-5F8D-A4C1ABF561DD}"/>
              </a:ext>
            </a:extLst>
          </p:cNvPr>
          <p:cNvSpPr txBox="1"/>
          <p:nvPr/>
        </p:nvSpPr>
        <p:spPr>
          <a:xfrm>
            <a:off x="768350" y="4789068"/>
            <a:ext cx="44555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Формирование ведомости выполненных работ </a:t>
            </a:r>
          </a:p>
          <a:p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силами Подрядчиков (ВВР), контроль Заказчика </a:t>
            </a:r>
          </a:p>
          <a:p>
            <a:r>
              <a:rPr lang="ru-RU" sz="16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формирования документа в реальном времени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FC4EBAF-BA6C-8C96-760C-98ACFE099C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18898" y="5537441"/>
            <a:ext cx="302124" cy="30212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3FE9629-41D3-B934-E47E-F5437F3A65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82927" y="3914960"/>
            <a:ext cx="302124" cy="30212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EF5DE33-42AF-5E63-2E48-1A7BA6C485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95730" y="3914960"/>
            <a:ext cx="302124" cy="3021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01B00E2-6A2A-4409-BD27-0757970E78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186" y="1030123"/>
            <a:ext cx="1694327" cy="36311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A65DEF-2019-4A1C-9D7D-4AEDBD78E7F2}"/>
              </a:ext>
            </a:extLst>
          </p:cNvPr>
          <p:cNvSpPr txBox="1"/>
          <p:nvPr/>
        </p:nvSpPr>
        <p:spPr>
          <a:xfrm>
            <a:off x="11012077" y="6352983"/>
            <a:ext cx="95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21243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835AA-BA5A-818F-0F41-E45FD9149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DC28CB8-B3C9-98CB-49B2-9772202710BB}"/>
              </a:ext>
            </a:extLst>
          </p:cNvPr>
          <p:cNvSpPr/>
          <p:nvPr/>
        </p:nvSpPr>
        <p:spPr>
          <a:xfrm>
            <a:off x="716280" y="4469392"/>
            <a:ext cx="5054600" cy="988609"/>
          </a:xfrm>
          <a:prstGeom prst="roundRect">
            <a:avLst>
              <a:gd name="adj" fmla="val 12692"/>
            </a:avLst>
          </a:prstGeom>
          <a:solidFill>
            <a:srgbClr val="FFF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888E69F-EF8D-39F3-B13F-FAB2A0748EA9}"/>
              </a:ext>
            </a:extLst>
          </p:cNvPr>
          <p:cNvSpPr/>
          <p:nvPr/>
        </p:nvSpPr>
        <p:spPr>
          <a:xfrm>
            <a:off x="680720" y="1920240"/>
            <a:ext cx="5054600" cy="2123440"/>
          </a:xfrm>
          <a:prstGeom prst="roundRect">
            <a:avLst>
              <a:gd name="adj" fmla="val 6526"/>
            </a:avLst>
          </a:prstGeom>
          <a:solidFill>
            <a:srgbClr val="FFF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ADB927-E71F-FABE-92C5-78AFF9DFA62F}"/>
              </a:ext>
            </a:extLst>
          </p:cNvPr>
          <p:cNvSpPr txBox="1"/>
          <p:nvPr/>
        </p:nvSpPr>
        <p:spPr>
          <a:xfrm>
            <a:off x="576808" y="450171"/>
            <a:ext cx="6668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kern="0">
                <a:solidFill>
                  <a:srgbClr val="014898"/>
                </a:solidFill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Формирование отчётных </a:t>
            </a:r>
          </a:p>
          <a:p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документов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B2E8F5-5DAB-F5F0-6CF9-CC3F10785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2686" y="527411"/>
            <a:ext cx="1659714" cy="3552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93816C-4AC0-51CF-D134-CC10E44448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5" t="18550" r="7540" b="18377"/>
          <a:stretch>
            <a:fillRect/>
          </a:stretch>
        </p:blipFill>
        <p:spPr>
          <a:xfrm>
            <a:off x="3558186" y="1146113"/>
            <a:ext cx="9125333" cy="547058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E0B1B4E-29E4-F597-E6BD-4BDE0B038EEE}"/>
              </a:ext>
            </a:extLst>
          </p:cNvPr>
          <p:cNvSpPr txBox="1"/>
          <p:nvPr/>
        </p:nvSpPr>
        <p:spPr>
          <a:xfrm>
            <a:off x="916646" y="2153669"/>
            <a:ext cx="34290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На основе актуальных данных, полученных непосредственно</a:t>
            </a:r>
            <a:b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«с дороги», формируются </a:t>
            </a:r>
          </a:p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итоговые документы: </a:t>
            </a:r>
            <a:r>
              <a:rPr lang="ru-RU" sz="1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ведомость выполненных работ, акт оценки оказанных услуг и т.д.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9621D8-625E-191E-C184-7E90E1183433}"/>
              </a:ext>
            </a:extLst>
          </p:cNvPr>
          <p:cNvSpPr txBox="1"/>
          <p:nvPr/>
        </p:nvSpPr>
        <p:spPr>
          <a:xfrm>
            <a:off x="1394167" y="4548197"/>
            <a:ext cx="33870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kern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Документы автоматически сохраняются в базу данных </a:t>
            </a:r>
            <a:br>
              <a:rPr lang="ru-RU" sz="1600" kern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600" kern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оправляются адресату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33288E-C9A7-83BD-528A-11D0AFF1B1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7151" y="4592320"/>
            <a:ext cx="320575" cy="320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219ED0-CEAF-4923-B9D1-FD79ACC3248E}"/>
              </a:ext>
            </a:extLst>
          </p:cNvPr>
          <p:cNvSpPr txBox="1"/>
          <p:nvPr/>
        </p:nvSpPr>
        <p:spPr>
          <a:xfrm>
            <a:off x="11012077" y="6352983"/>
            <a:ext cx="95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99698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53C3F6-F08A-4335-AB98-FFFADC322E30}"/>
              </a:ext>
            </a:extLst>
          </p:cNvPr>
          <p:cNvSpPr txBox="1"/>
          <p:nvPr/>
        </p:nvSpPr>
        <p:spPr>
          <a:xfrm>
            <a:off x="576808" y="450171"/>
            <a:ext cx="666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kern="0">
                <a:solidFill>
                  <a:srgbClr val="014898"/>
                </a:solidFill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Электронная карта системы </a:t>
            </a:r>
            <a:r>
              <a:rPr lang="en-US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IndorCurator</a:t>
            </a:r>
            <a:r>
              <a:rPr lang="ru-RU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5CC1A4-29E0-4381-BD5C-74CABC745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2686" y="527411"/>
            <a:ext cx="1659714" cy="35525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BE26BBC-F657-4A40-9B49-F1573B7F2C7D}"/>
              </a:ext>
            </a:extLst>
          </p:cNvPr>
          <p:cNvSpPr/>
          <p:nvPr/>
        </p:nvSpPr>
        <p:spPr>
          <a:xfrm>
            <a:off x="688340" y="2479433"/>
            <a:ext cx="1308100" cy="45719"/>
          </a:xfrm>
          <a:prstGeom prst="rect">
            <a:avLst/>
          </a:prstGeom>
          <a:solidFill>
            <a:srgbClr val="BF8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FD86A0-766E-4F6C-8DDD-D8AA08DD8973}"/>
              </a:ext>
            </a:extLst>
          </p:cNvPr>
          <p:cNvSpPr txBox="1"/>
          <p:nvPr/>
        </p:nvSpPr>
        <p:spPr>
          <a:xfrm>
            <a:off x="592048" y="3031147"/>
            <a:ext cx="3516788" cy="30923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07000"/>
              </a:lnSpc>
              <a:spcBef>
                <a:spcPts val="600"/>
              </a:spcBef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«Светофор» дефектов и работ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Автоматическое определение координат и адреса </a:t>
            </a:r>
            <a:r>
              <a:rPr lang="ru-RU" dirty="0" err="1"/>
              <a:t>км+м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Графические фильтры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Работа с картой в условиях отсутствия интернета</a:t>
            </a:r>
            <a:r>
              <a:rPr lang="en-US" dirty="0"/>
              <a:t> </a:t>
            </a:r>
            <a:r>
              <a:rPr lang="ru-RU" dirty="0"/>
              <a:t>и ГЛОНАСС/</a:t>
            </a:r>
            <a:r>
              <a:rPr lang="en-US" dirty="0"/>
              <a:t>GPS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Контроль передвижения техники и персонала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5C5CA-ECB8-47D5-AB87-02DD8052AA75}"/>
              </a:ext>
            </a:extLst>
          </p:cNvPr>
          <p:cNvSpPr txBox="1"/>
          <p:nvPr/>
        </p:nvSpPr>
        <p:spPr>
          <a:xfrm>
            <a:off x="592048" y="1559234"/>
            <a:ext cx="4939553" cy="8633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07000"/>
              </a:lnSpc>
              <a:spcBef>
                <a:spcPts val="600"/>
              </a:spcBef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b="1" dirty="0"/>
              <a:t>Контроль дефектов и работ </a:t>
            </a:r>
            <a:br>
              <a:rPr lang="ru-RU" b="1" dirty="0"/>
            </a:br>
            <a:r>
              <a:rPr lang="ru-RU" b="1" dirty="0"/>
              <a:t>по их устранению </a:t>
            </a:r>
            <a:br>
              <a:rPr lang="ru-RU" b="1" dirty="0"/>
            </a:br>
            <a:r>
              <a:rPr lang="ru-RU" b="1" dirty="0"/>
              <a:t>на интерактивной карте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53D488-7E6B-4ECC-BFF7-8EB5A4E9E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725" y="1493194"/>
            <a:ext cx="7168935" cy="442468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21A98B-57AC-4E86-9270-E31A42F532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115" y="2177214"/>
            <a:ext cx="1982856" cy="42346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18A39C-116D-44F4-9E73-5DC47CFC624F}"/>
              </a:ext>
            </a:extLst>
          </p:cNvPr>
          <p:cNvSpPr txBox="1"/>
          <p:nvPr/>
        </p:nvSpPr>
        <p:spPr>
          <a:xfrm>
            <a:off x="11012077" y="6352983"/>
            <a:ext cx="95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207553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8272</TotalTime>
  <Words>608</Words>
  <Application>Microsoft Office PowerPoint</Application>
  <PresentationFormat>Широкоэкранный</PresentationFormat>
  <Paragraphs>98</Paragraphs>
  <Slides>12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Segoe UI</vt:lpstr>
      <vt:lpstr>Segoe UI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Снежко Ирина Викторовна</dc:creator>
  <cp:lastModifiedBy>Снежко Ирина Викторовна</cp:lastModifiedBy>
  <cp:revision>70</cp:revision>
  <dcterms:created xsi:type="dcterms:W3CDTF">2026-01-15T08:36:13Z</dcterms:created>
  <dcterms:modified xsi:type="dcterms:W3CDTF">2026-01-22T03:48:04Z</dcterms:modified>
</cp:coreProperties>
</file>